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0"/>
  </p:notesMasterIdLst>
  <p:handoutMasterIdLst>
    <p:handoutMasterId r:id="rId21"/>
  </p:handoutMasterIdLst>
  <p:sldIdLst>
    <p:sldId id="954" r:id="rId2"/>
    <p:sldId id="895" r:id="rId3"/>
    <p:sldId id="902" r:id="rId4"/>
    <p:sldId id="957" r:id="rId5"/>
    <p:sldId id="958" r:id="rId6"/>
    <p:sldId id="959" r:id="rId7"/>
    <p:sldId id="903" r:id="rId8"/>
    <p:sldId id="950" r:id="rId9"/>
    <p:sldId id="964" r:id="rId10"/>
    <p:sldId id="906" r:id="rId11"/>
    <p:sldId id="960" r:id="rId12"/>
    <p:sldId id="961" r:id="rId13"/>
    <p:sldId id="907" r:id="rId14"/>
    <p:sldId id="908" r:id="rId15"/>
    <p:sldId id="911" r:id="rId16"/>
    <p:sldId id="962" r:id="rId17"/>
    <p:sldId id="963" r:id="rId18"/>
    <p:sldId id="919" r:id="rId19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99"/>
    <a:srgbClr val="99CCFF"/>
    <a:srgbClr val="0033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3" autoAdjust="0"/>
  </p:normalViewPr>
  <p:slideViewPr>
    <p:cSldViewPr>
      <p:cViewPr varScale="1">
        <p:scale>
          <a:sx n="154" d="100"/>
          <a:sy n="154" d="100"/>
        </p:scale>
        <p:origin x="200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F640535-6E4A-473E-99AE-93996BBAEAA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38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027" y="4410393"/>
            <a:ext cx="5131647" cy="4177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C4F6117-02DF-4CEA-A392-E20EABBE302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791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3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0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1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85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12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470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35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739EA57-FE6A-4E14-B8E1-5051AECB1DAE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9784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59785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6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7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8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9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0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1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2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3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4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5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6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7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8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9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0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1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2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3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4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5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6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7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8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9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0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1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2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3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4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5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59816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770330-D1F6-4B48-8D1D-300B7E5C4A8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953E92-0A42-40C1-813A-46EBB1882D9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DA83D99-D72D-4853-8189-73D6A17EF5A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CCC9D-7B99-4DAA-9FA2-FB1B7387398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08FE9-D741-4F28-8B8E-4CB4826D876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6DB2CD-A47E-40B1-82FC-EEEAC9D3993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096C75-8EE4-4507-8867-1603F58FE4C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FF0A6-0560-475D-B263-FA7A0FFB85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78F40-1A8B-417B-BF52-38888B3F84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7A400-2207-4A18-B07D-E6870E5380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5F4F60-1BAB-4B66-BEEF-40C948A85E7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587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5875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452CDFEB-5974-451B-A2DE-23769C6C5C23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8760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5876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pull dir="lu"/>
  </p:transition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gif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759433" y="523875"/>
            <a:ext cx="8150833" cy="2295525"/>
          </a:xfrm>
        </p:spPr>
        <p:txBody>
          <a:bodyPr/>
          <a:lstStyle/>
          <a:p>
            <a:pPr algn="ctr"/>
            <a:r>
              <a:rPr lang="en-US" sz="2800" dirty="0"/>
              <a:t>Knowledge Discovery &amp; Insights </a:t>
            </a:r>
            <a:br>
              <a:rPr lang="en-US" sz="2800" dirty="0"/>
            </a:br>
            <a:r>
              <a:rPr lang="en-US" sz="2800" dirty="0"/>
              <a:t>from User Generated Content 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1800" dirty="0"/>
              <a:t>ANALYTICS FOR UNSTRUCTURED DATA</a:t>
            </a:r>
            <a:br>
              <a:rPr lang="en-US" sz="2800" dirty="0"/>
            </a:br>
            <a:br>
              <a:rPr lang="en-US" sz="2400" dirty="0"/>
            </a:br>
            <a:r>
              <a:rPr lang="en-US" sz="1800" dirty="0"/>
              <a:t>Session 2, 31</a:t>
            </a:r>
            <a:r>
              <a:rPr lang="en-US" sz="1800" baseline="30000" dirty="0"/>
              <a:t>st</a:t>
            </a:r>
            <a:r>
              <a:rPr lang="en-US" sz="1800" dirty="0"/>
              <a:t> August, 2021</a:t>
            </a:r>
            <a:endParaRPr lang="en-US" sz="1400" dirty="0"/>
          </a:p>
        </p:txBody>
      </p:sp>
      <p:pic>
        <p:nvPicPr>
          <p:cNvPr id="6" name="Picture 8" descr="https://encrypted-tbn2.gstatic.com/images?q=tbn:ANd9GcRfe4U2sgVQYnnak_15zWjY7JvTJJsVIXCglztbsasXEAgdJca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609600"/>
            <a:ext cx="1066800" cy="1066800"/>
          </a:xfrm>
          <a:prstGeom prst="rect">
            <a:avLst/>
          </a:prstGeom>
          <a:noFill/>
        </p:spPr>
      </p:pic>
      <p:pic>
        <p:nvPicPr>
          <p:cNvPr id="7" name="Picture 18" descr="https://encrypted-tbn0.gstatic.com/images?q=tbn:ANd9GcTu6avYR-JReutw8Aq5Zi2B0euNYC8Nu-oVWVqfJPmKJxcAfGmc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5748" y="1447800"/>
            <a:ext cx="1168252" cy="685800"/>
          </a:xfrm>
          <a:prstGeom prst="rect">
            <a:avLst/>
          </a:prstGeom>
          <a:noFill/>
        </p:spPr>
      </p:pic>
      <p:pic>
        <p:nvPicPr>
          <p:cNvPr id="8" name="Picture 7" descr="https://encrypted-tbn1.gstatic.com/images?q=tbn:ANd9GcTUNDkC75Te46cBoeuxApxyvVTrpNXSEygdK4-PkbsUqeTfxqW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81000"/>
            <a:ext cx="914400" cy="914400"/>
          </a:xfrm>
          <a:prstGeom prst="rect">
            <a:avLst/>
          </a:prstGeom>
          <a:noFill/>
        </p:spPr>
      </p:pic>
      <p:pic>
        <p:nvPicPr>
          <p:cNvPr id="23554" name="Picture 2" descr="http://www.aboutleitrim.ie/wp-content/uploads/foursquare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2737" y="1381125"/>
            <a:ext cx="1154048" cy="1227138"/>
          </a:xfrm>
          <a:prstGeom prst="rect">
            <a:avLst/>
          </a:prstGeom>
          <a:noFill/>
        </p:spPr>
      </p:pic>
      <p:pic>
        <p:nvPicPr>
          <p:cNvPr id="2052" name="Picture 4" descr="http://www.kurtkomaromi.com/.a/6a00d8341c764653ef016303e8de29970d-800w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2141537"/>
            <a:ext cx="830262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dn1.blackberryempire.com/wp-content/uploads/2013/09/Whatsapp-Icon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78104" y="0"/>
            <a:ext cx="83196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dc942d419843af05523b-ff74ae13537a01be6cfec5927837dcfe.r14.cf1.rackcdn.com/wp-content/uploads/Kik-Messenger-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44" y="2513013"/>
            <a:ext cx="917574" cy="91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04800" y="3200400"/>
            <a:ext cx="7924800" cy="1752600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Dr. Anitesh Barua</a:t>
            </a:r>
          </a:p>
          <a:p>
            <a:pPr algn="l"/>
            <a:r>
              <a:rPr lang="en-US" sz="1600" dirty="0"/>
              <a:t>David Bruton Jr. Centennial Chair Professor of Business</a:t>
            </a:r>
          </a:p>
          <a:p>
            <a:pPr algn="l"/>
            <a:r>
              <a:rPr lang="en-US" sz="1600" dirty="0"/>
              <a:t>Distinguished Fellow, INFORMS Information Systems Society</a:t>
            </a:r>
          </a:p>
          <a:p>
            <a:pPr algn="l"/>
            <a:r>
              <a:rPr lang="en-US" sz="1600" dirty="0"/>
              <a:t>University of Texas Distinguished Teaching Professor</a:t>
            </a:r>
          </a:p>
          <a:p>
            <a:pPr algn="l"/>
            <a:r>
              <a:rPr lang="en-US" sz="1600" dirty="0"/>
              <a:t>McCombs School of Business, University of Texas at Austin</a:t>
            </a:r>
          </a:p>
          <a:p>
            <a:pPr algn="l"/>
            <a:r>
              <a:rPr lang="en-US" sz="1600" dirty="0"/>
              <a:t>Email: </a:t>
            </a:r>
            <a:r>
              <a:rPr lang="en-US" sz="1600" u="sng" dirty="0"/>
              <a:t>aniteshb@gmail.com </a:t>
            </a:r>
            <a:endParaRPr lang="en-US" sz="1400" u="sn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33400"/>
            <a:ext cx="838200" cy="838200"/>
          </a:xfrm>
          <a:prstGeom prst="rect">
            <a:avLst/>
          </a:prstGeom>
        </p:spPr>
      </p:pic>
      <p:pic>
        <p:nvPicPr>
          <p:cNvPr id="1026" name="Picture 2" descr="TikTok - Make Your Day - Apps on Google Play">
            <a:extLst>
              <a:ext uri="{FF2B5EF4-FFF2-40B4-BE49-F238E27FC236}">
                <a16:creationId xmlns:a16="http://schemas.microsoft.com/office/drawing/2014/main" id="{21199C7C-AB36-4948-AA9B-A1E3DA62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589" y="2320353"/>
            <a:ext cx="784797" cy="78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emit New Logo - Credit To The Owner, HD Png Download , Transparent Png  Image - PNGitem">
            <a:extLst>
              <a:ext uri="{FF2B5EF4-FFF2-40B4-BE49-F238E27FC236}">
                <a16:creationId xmlns:a16="http://schemas.microsoft.com/office/drawing/2014/main" id="{10CEE680-A410-4AA6-B154-4ED827BFA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44" y="1666431"/>
            <a:ext cx="775411" cy="8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C24076-B62E-410B-9EA2-D27FD51412E7}"/>
              </a:ext>
            </a:extLst>
          </p:cNvPr>
          <p:cNvSpPr txBox="1"/>
          <p:nvPr/>
        </p:nvSpPr>
        <p:spPr>
          <a:xfrm>
            <a:off x="1219200" y="6477000"/>
            <a:ext cx="4952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Some slides are based on “Mine Your Own Business Article”</a:t>
            </a:r>
          </a:p>
        </p:txBody>
      </p:sp>
    </p:spTree>
    <p:extLst>
      <p:ext uri="{BB962C8B-B14F-4D97-AF65-F5344CB8AC3E}">
        <p14:creationId xmlns:p14="http://schemas.microsoft.com/office/powerpoint/2010/main" val="2926889348"/>
      </p:ext>
    </p:extLst>
  </p:cSld>
  <p:clrMapOvr>
    <a:masterClrMapping/>
  </p:clrMapOvr>
  <p:transition>
    <p:pull dir="l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Predict Switching Behavior?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" y="1602710"/>
            <a:ext cx="4825309" cy="411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8062" y="1621228"/>
            <a:ext cx="4794538" cy="4093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5800" y="5867400"/>
            <a:ext cx="33842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Forum co-mentions </a:t>
            </a:r>
          </a:p>
          <a:p>
            <a:r>
              <a:rPr lang="en-US" sz="2800" dirty="0"/>
              <a:t>(100k mentions)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7789" y="5867400"/>
            <a:ext cx="38827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Actual brand switching </a:t>
            </a:r>
          </a:p>
          <a:p>
            <a:r>
              <a:rPr lang="en-US" sz="2800" dirty="0"/>
              <a:t>(3.5 million) </a:t>
            </a:r>
          </a:p>
        </p:txBody>
      </p:sp>
    </p:spTree>
    <p:extLst>
      <p:ext uri="{BB962C8B-B14F-4D97-AF65-F5344CB8AC3E}">
        <p14:creationId xmlns:p14="http://schemas.microsoft.com/office/powerpoint/2010/main" val="153718757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685800"/>
            <a:ext cx="7543800" cy="1295400"/>
          </a:xfrm>
        </p:spPr>
        <p:txBody>
          <a:bodyPr/>
          <a:lstStyle/>
          <a:p>
            <a:r>
              <a:rPr lang="en-US" dirty="0"/>
              <a:t>How to Draw an MDS Plot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0" y="609600"/>
            <a:ext cx="8855350" cy="31637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7927" y="3276600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Should we plot the lift values directly?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729707"/>
            <a:ext cx="8380536" cy="2943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70039-ACA5-4C4A-9446-5102135BC2B1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408151608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7543800" cy="1295400"/>
          </a:xfrm>
        </p:spPr>
        <p:txBody>
          <a:bodyPr/>
          <a:lstStyle/>
          <a:p>
            <a:r>
              <a:rPr lang="en-US" sz="3200" dirty="0"/>
              <a:t>What do the MDS Axes Represent?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43000"/>
            <a:ext cx="4876800" cy="3539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72815-33E5-42D3-AD66-5C55D0C574A8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2327503729"/>
      </p:ext>
    </p:extLst>
  </p:cSld>
  <p:clrMapOvr>
    <a:masterClrMapping/>
  </p:clrMapOvr>
  <p:transition>
    <p:pull dir="l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/>
          <a:lstStyle/>
          <a:p>
            <a:r>
              <a:rPr lang="en-US" dirty="0"/>
              <a:t>Product Attribute Associations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1295400"/>
            <a:ext cx="9045575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394551"/>
      </p:ext>
    </p:extLst>
  </p:cSld>
  <p:clrMapOvr>
    <a:masterClrMapping/>
  </p:clrMapOvr>
  <p:transition>
    <p:pull dir="l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7543800" cy="1295400"/>
          </a:xfrm>
        </p:spPr>
        <p:txBody>
          <a:bodyPr/>
          <a:lstStyle/>
          <a:p>
            <a:r>
              <a:rPr lang="en-US" dirty="0"/>
              <a:t>Negative Perceptions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163" y="1447800"/>
            <a:ext cx="8759808" cy="523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256983"/>
      </p:ext>
    </p:extLst>
  </p:cSld>
  <p:clrMapOvr>
    <a:masterClrMapping/>
  </p:clrMapOvr>
  <p:transition>
    <p:pull dir="l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/>
              <a:t>Crowds Vs. Experts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4955" y="1752600"/>
            <a:ext cx="451144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6200" y="914400"/>
            <a:ext cx="4990926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3333750"/>
      </p:ext>
    </p:extLst>
  </p:cSld>
  <p:clrMapOvr>
    <a:masterClrMapping/>
  </p:clrMapOvr>
  <p:transition>
    <p:pull dir="l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73326" y="990600"/>
            <a:ext cx="6218074" cy="5867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Oval 4"/>
          <p:cNvSpPr/>
          <p:nvPr/>
        </p:nvSpPr>
        <p:spPr>
          <a:xfrm>
            <a:off x="2438400" y="1905000"/>
            <a:ext cx="3810000" cy="3505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209800" y="1524000"/>
            <a:ext cx="2819400" cy="2667000"/>
          </a:xfrm>
          <a:prstGeom prst="ellipse">
            <a:avLst/>
          </a:prstGeom>
          <a:solidFill>
            <a:srgbClr val="99CCFF">
              <a:alpha val="34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33800" y="1524000"/>
            <a:ext cx="2438400" cy="2334986"/>
          </a:xfrm>
          <a:prstGeom prst="ellipse">
            <a:avLst/>
          </a:prstGeom>
          <a:solidFill>
            <a:srgbClr val="FFC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0652" y="2514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#(A,B,P)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6600" y="624840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Mentions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38691" y="434340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Mentions of </a:t>
            </a:r>
          </a:p>
          <a:p>
            <a:r>
              <a:rPr lang="en-US" b="1" dirty="0"/>
              <a:t>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198120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Mentions </a:t>
            </a:r>
          </a:p>
          <a:p>
            <a:r>
              <a:rPr lang="en-US" b="1" dirty="0"/>
              <a:t>of Audi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4600" y="220980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Mentions </a:t>
            </a:r>
          </a:p>
          <a:p>
            <a:r>
              <a:rPr lang="en-US" b="1" dirty="0"/>
              <a:t>of BMW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219200" y="-762000"/>
            <a:ext cx="7543800" cy="1295400"/>
          </a:xfrm>
        </p:spPr>
        <p:txBody>
          <a:bodyPr/>
          <a:lstStyle/>
          <a:p>
            <a:r>
              <a:rPr lang="en-US" sz="3200" dirty="0"/>
              <a:t>Beyond Pairwise Association</a:t>
            </a:r>
          </a:p>
        </p:txBody>
      </p:sp>
      <p:sp>
        <p:nvSpPr>
          <p:cNvPr id="17" name="Freeform 16"/>
          <p:cNvSpPr/>
          <p:nvPr/>
        </p:nvSpPr>
        <p:spPr>
          <a:xfrm>
            <a:off x="4049486" y="1917519"/>
            <a:ext cx="587828" cy="25581"/>
          </a:xfrm>
          <a:custGeom>
            <a:avLst/>
            <a:gdLst>
              <a:gd name="connsiteX0" fmla="*/ 0 w 587828"/>
              <a:gd name="connsiteY0" fmla="*/ 25581 h 25581"/>
              <a:gd name="connsiteX1" fmla="*/ 179614 w 587828"/>
              <a:gd name="connsiteY1" fmla="*/ 9252 h 25581"/>
              <a:gd name="connsiteX2" fmla="*/ 220435 w 587828"/>
              <a:gd name="connsiteY2" fmla="*/ 1088 h 25581"/>
              <a:gd name="connsiteX3" fmla="*/ 587828 w 587828"/>
              <a:gd name="connsiteY3" fmla="*/ 1088 h 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8" h="25581">
                <a:moveTo>
                  <a:pt x="0" y="25581"/>
                </a:moveTo>
                <a:cubicBezTo>
                  <a:pt x="33990" y="22749"/>
                  <a:pt x="141510" y="14333"/>
                  <a:pt x="179614" y="9252"/>
                </a:cubicBezTo>
                <a:cubicBezTo>
                  <a:pt x="193369" y="7418"/>
                  <a:pt x="206561" y="1365"/>
                  <a:pt x="220435" y="1088"/>
                </a:cubicBezTo>
                <a:cubicBezTo>
                  <a:pt x="342875" y="-1361"/>
                  <a:pt x="465364" y="1088"/>
                  <a:pt x="587828" y="1088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4596493" y="1926771"/>
            <a:ext cx="432707" cy="1926793"/>
          </a:xfrm>
          <a:custGeom>
            <a:avLst/>
            <a:gdLst>
              <a:gd name="connsiteX0" fmla="*/ 24493 w 432707"/>
              <a:gd name="connsiteY0" fmla="*/ 0 h 1926793"/>
              <a:gd name="connsiteX1" fmla="*/ 65314 w 432707"/>
              <a:gd name="connsiteY1" fmla="*/ 32658 h 1926793"/>
              <a:gd name="connsiteX2" fmla="*/ 89807 w 432707"/>
              <a:gd name="connsiteY2" fmla="*/ 48986 h 1926793"/>
              <a:gd name="connsiteX3" fmla="*/ 106136 w 432707"/>
              <a:gd name="connsiteY3" fmla="*/ 97972 h 1926793"/>
              <a:gd name="connsiteX4" fmla="*/ 138793 w 432707"/>
              <a:gd name="connsiteY4" fmla="*/ 146958 h 1926793"/>
              <a:gd name="connsiteX5" fmla="*/ 155121 w 432707"/>
              <a:gd name="connsiteY5" fmla="*/ 171450 h 1926793"/>
              <a:gd name="connsiteX6" fmla="*/ 179614 w 432707"/>
              <a:gd name="connsiteY6" fmla="*/ 220436 h 1926793"/>
              <a:gd name="connsiteX7" fmla="*/ 204107 w 432707"/>
              <a:gd name="connsiteY7" fmla="*/ 236765 h 1926793"/>
              <a:gd name="connsiteX8" fmla="*/ 220436 w 432707"/>
              <a:gd name="connsiteY8" fmla="*/ 261258 h 1926793"/>
              <a:gd name="connsiteX9" fmla="*/ 244928 w 432707"/>
              <a:gd name="connsiteY9" fmla="*/ 277586 h 1926793"/>
              <a:gd name="connsiteX10" fmla="*/ 261257 w 432707"/>
              <a:gd name="connsiteY10" fmla="*/ 326572 h 1926793"/>
              <a:gd name="connsiteX11" fmla="*/ 293914 w 432707"/>
              <a:gd name="connsiteY11" fmla="*/ 375558 h 1926793"/>
              <a:gd name="connsiteX12" fmla="*/ 318407 w 432707"/>
              <a:gd name="connsiteY12" fmla="*/ 432708 h 1926793"/>
              <a:gd name="connsiteX13" fmla="*/ 326571 w 432707"/>
              <a:gd name="connsiteY13" fmla="*/ 465365 h 1926793"/>
              <a:gd name="connsiteX14" fmla="*/ 342900 w 432707"/>
              <a:gd name="connsiteY14" fmla="*/ 489858 h 1926793"/>
              <a:gd name="connsiteX15" fmla="*/ 359228 w 432707"/>
              <a:gd name="connsiteY15" fmla="*/ 522515 h 1926793"/>
              <a:gd name="connsiteX16" fmla="*/ 375557 w 432707"/>
              <a:gd name="connsiteY16" fmla="*/ 571500 h 1926793"/>
              <a:gd name="connsiteX17" fmla="*/ 391886 w 432707"/>
              <a:gd name="connsiteY17" fmla="*/ 644979 h 1926793"/>
              <a:gd name="connsiteX18" fmla="*/ 400050 w 432707"/>
              <a:gd name="connsiteY18" fmla="*/ 669472 h 1926793"/>
              <a:gd name="connsiteX19" fmla="*/ 416378 w 432707"/>
              <a:gd name="connsiteY19" fmla="*/ 734786 h 1926793"/>
              <a:gd name="connsiteX20" fmla="*/ 424543 w 432707"/>
              <a:gd name="connsiteY20" fmla="*/ 922565 h 1926793"/>
              <a:gd name="connsiteX21" fmla="*/ 432707 w 432707"/>
              <a:gd name="connsiteY21" fmla="*/ 1012372 h 1926793"/>
              <a:gd name="connsiteX22" fmla="*/ 424543 w 432707"/>
              <a:gd name="connsiteY22" fmla="*/ 1183822 h 1926793"/>
              <a:gd name="connsiteX23" fmla="*/ 416378 w 432707"/>
              <a:gd name="connsiteY23" fmla="*/ 1208315 h 1926793"/>
              <a:gd name="connsiteX24" fmla="*/ 400050 w 432707"/>
              <a:gd name="connsiteY24" fmla="*/ 1273629 h 1926793"/>
              <a:gd name="connsiteX25" fmla="*/ 383721 w 432707"/>
              <a:gd name="connsiteY25" fmla="*/ 1322615 h 1926793"/>
              <a:gd name="connsiteX26" fmla="*/ 375557 w 432707"/>
              <a:gd name="connsiteY26" fmla="*/ 1347108 h 1926793"/>
              <a:gd name="connsiteX27" fmla="*/ 351064 w 432707"/>
              <a:gd name="connsiteY27" fmla="*/ 1453243 h 1926793"/>
              <a:gd name="connsiteX28" fmla="*/ 318407 w 432707"/>
              <a:gd name="connsiteY28" fmla="*/ 1502229 h 1926793"/>
              <a:gd name="connsiteX29" fmla="*/ 302078 w 432707"/>
              <a:gd name="connsiteY29" fmla="*/ 1534886 h 1926793"/>
              <a:gd name="connsiteX30" fmla="*/ 269421 w 432707"/>
              <a:gd name="connsiteY30" fmla="*/ 1583872 h 1926793"/>
              <a:gd name="connsiteX31" fmla="*/ 253093 w 432707"/>
              <a:gd name="connsiteY31" fmla="*/ 1608365 h 1926793"/>
              <a:gd name="connsiteX32" fmla="*/ 236764 w 432707"/>
              <a:gd name="connsiteY32" fmla="*/ 1657350 h 1926793"/>
              <a:gd name="connsiteX33" fmla="*/ 212271 w 432707"/>
              <a:gd name="connsiteY33" fmla="*/ 1673679 h 1926793"/>
              <a:gd name="connsiteX34" fmla="*/ 163286 w 432707"/>
              <a:gd name="connsiteY34" fmla="*/ 1747158 h 1926793"/>
              <a:gd name="connsiteX35" fmla="*/ 146957 w 432707"/>
              <a:gd name="connsiteY35" fmla="*/ 1771650 h 1926793"/>
              <a:gd name="connsiteX36" fmla="*/ 130628 w 432707"/>
              <a:gd name="connsiteY36" fmla="*/ 1796143 h 1926793"/>
              <a:gd name="connsiteX37" fmla="*/ 122464 w 432707"/>
              <a:gd name="connsiteY37" fmla="*/ 1820636 h 1926793"/>
              <a:gd name="connsiteX38" fmla="*/ 97971 w 432707"/>
              <a:gd name="connsiteY38" fmla="*/ 1828800 h 1926793"/>
              <a:gd name="connsiteX39" fmla="*/ 48986 w 432707"/>
              <a:gd name="connsiteY39" fmla="*/ 1861458 h 1926793"/>
              <a:gd name="connsiteX40" fmla="*/ 24493 w 432707"/>
              <a:gd name="connsiteY40" fmla="*/ 1877786 h 1926793"/>
              <a:gd name="connsiteX41" fmla="*/ 0 w 432707"/>
              <a:gd name="connsiteY41" fmla="*/ 1926772 h 192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32707" h="1926793">
                <a:moveTo>
                  <a:pt x="24493" y="0"/>
                </a:moveTo>
                <a:cubicBezTo>
                  <a:pt x="38100" y="10886"/>
                  <a:pt x="51373" y="22203"/>
                  <a:pt x="65314" y="32658"/>
                </a:cubicBezTo>
                <a:cubicBezTo>
                  <a:pt x="73164" y="38545"/>
                  <a:pt x="84606" y="40665"/>
                  <a:pt x="89807" y="48986"/>
                </a:cubicBezTo>
                <a:cubicBezTo>
                  <a:pt x="98929" y="63582"/>
                  <a:pt x="96589" y="83651"/>
                  <a:pt x="106136" y="97972"/>
                </a:cubicBezTo>
                <a:lnTo>
                  <a:pt x="138793" y="146958"/>
                </a:lnTo>
                <a:cubicBezTo>
                  <a:pt x="144236" y="155122"/>
                  <a:pt x="152018" y="162142"/>
                  <a:pt x="155121" y="171450"/>
                </a:cubicBezTo>
                <a:cubicBezTo>
                  <a:pt x="161761" y="191369"/>
                  <a:pt x="163789" y="204610"/>
                  <a:pt x="179614" y="220436"/>
                </a:cubicBezTo>
                <a:cubicBezTo>
                  <a:pt x="186552" y="227374"/>
                  <a:pt x="195943" y="231322"/>
                  <a:pt x="204107" y="236765"/>
                </a:cubicBezTo>
                <a:cubicBezTo>
                  <a:pt x="209550" y="244929"/>
                  <a:pt x="213498" y="254320"/>
                  <a:pt x="220436" y="261258"/>
                </a:cubicBezTo>
                <a:cubicBezTo>
                  <a:pt x="227374" y="268196"/>
                  <a:pt x="239728" y="269266"/>
                  <a:pt x="244928" y="277586"/>
                </a:cubicBezTo>
                <a:cubicBezTo>
                  <a:pt x="254050" y="292182"/>
                  <a:pt x="251710" y="312251"/>
                  <a:pt x="261257" y="326572"/>
                </a:cubicBezTo>
                <a:cubicBezTo>
                  <a:pt x="272143" y="342901"/>
                  <a:pt x="287708" y="356941"/>
                  <a:pt x="293914" y="375558"/>
                </a:cubicBezTo>
                <a:cubicBezTo>
                  <a:pt x="305927" y="411596"/>
                  <a:pt x="298229" y="392353"/>
                  <a:pt x="318407" y="432708"/>
                </a:cubicBezTo>
                <a:cubicBezTo>
                  <a:pt x="321128" y="443594"/>
                  <a:pt x="322151" y="455052"/>
                  <a:pt x="326571" y="465365"/>
                </a:cubicBezTo>
                <a:cubicBezTo>
                  <a:pt x="330436" y="474384"/>
                  <a:pt x="338032" y="481338"/>
                  <a:pt x="342900" y="489858"/>
                </a:cubicBezTo>
                <a:cubicBezTo>
                  <a:pt x="348938" y="500425"/>
                  <a:pt x="354708" y="511215"/>
                  <a:pt x="359228" y="522515"/>
                </a:cubicBezTo>
                <a:cubicBezTo>
                  <a:pt x="365620" y="538496"/>
                  <a:pt x="370114" y="555172"/>
                  <a:pt x="375557" y="571500"/>
                </a:cubicBezTo>
                <a:cubicBezTo>
                  <a:pt x="393933" y="626628"/>
                  <a:pt x="372731" y="558784"/>
                  <a:pt x="391886" y="644979"/>
                </a:cubicBezTo>
                <a:cubicBezTo>
                  <a:pt x="393753" y="653380"/>
                  <a:pt x="397963" y="661123"/>
                  <a:pt x="400050" y="669472"/>
                </a:cubicBezTo>
                <a:lnTo>
                  <a:pt x="416378" y="734786"/>
                </a:lnTo>
                <a:cubicBezTo>
                  <a:pt x="419100" y="797379"/>
                  <a:pt x="420864" y="860021"/>
                  <a:pt x="424543" y="922565"/>
                </a:cubicBezTo>
                <a:cubicBezTo>
                  <a:pt x="426308" y="952572"/>
                  <a:pt x="432707" y="982313"/>
                  <a:pt x="432707" y="1012372"/>
                </a:cubicBezTo>
                <a:cubicBezTo>
                  <a:pt x="432707" y="1069587"/>
                  <a:pt x="429295" y="1126805"/>
                  <a:pt x="424543" y="1183822"/>
                </a:cubicBezTo>
                <a:cubicBezTo>
                  <a:pt x="423828" y="1192398"/>
                  <a:pt x="418642" y="1200012"/>
                  <a:pt x="416378" y="1208315"/>
                </a:cubicBezTo>
                <a:cubicBezTo>
                  <a:pt x="410473" y="1229966"/>
                  <a:pt x="407147" y="1252339"/>
                  <a:pt x="400050" y="1273629"/>
                </a:cubicBezTo>
                <a:lnTo>
                  <a:pt x="383721" y="1322615"/>
                </a:lnTo>
                <a:lnTo>
                  <a:pt x="375557" y="1347108"/>
                </a:lnTo>
                <a:cubicBezTo>
                  <a:pt x="371793" y="1373459"/>
                  <a:pt x="367366" y="1428789"/>
                  <a:pt x="351064" y="1453243"/>
                </a:cubicBezTo>
                <a:cubicBezTo>
                  <a:pt x="340178" y="1469572"/>
                  <a:pt x="327184" y="1484676"/>
                  <a:pt x="318407" y="1502229"/>
                </a:cubicBezTo>
                <a:cubicBezTo>
                  <a:pt x="312964" y="1513115"/>
                  <a:pt x="308340" y="1524450"/>
                  <a:pt x="302078" y="1534886"/>
                </a:cubicBezTo>
                <a:cubicBezTo>
                  <a:pt x="291981" y="1551714"/>
                  <a:pt x="280307" y="1567543"/>
                  <a:pt x="269421" y="1583872"/>
                </a:cubicBezTo>
                <a:cubicBezTo>
                  <a:pt x="263978" y="1592036"/>
                  <a:pt x="256196" y="1599056"/>
                  <a:pt x="253093" y="1608365"/>
                </a:cubicBezTo>
                <a:cubicBezTo>
                  <a:pt x="247650" y="1624693"/>
                  <a:pt x="251085" y="1647803"/>
                  <a:pt x="236764" y="1657350"/>
                </a:cubicBezTo>
                <a:lnTo>
                  <a:pt x="212271" y="1673679"/>
                </a:lnTo>
                <a:lnTo>
                  <a:pt x="163286" y="1747158"/>
                </a:lnTo>
                <a:lnTo>
                  <a:pt x="146957" y="1771650"/>
                </a:lnTo>
                <a:lnTo>
                  <a:pt x="130628" y="1796143"/>
                </a:lnTo>
                <a:cubicBezTo>
                  <a:pt x="127907" y="1804307"/>
                  <a:pt x="128549" y="1814551"/>
                  <a:pt x="122464" y="1820636"/>
                </a:cubicBezTo>
                <a:cubicBezTo>
                  <a:pt x="116379" y="1826721"/>
                  <a:pt x="105494" y="1824621"/>
                  <a:pt x="97971" y="1828800"/>
                </a:cubicBezTo>
                <a:cubicBezTo>
                  <a:pt x="80816" y="1838331"/>
                  <a:pt x="65314" y="1850572"/>
                  <a:pt x="48986" y="1861458"/>
                </a:cubicBezTo>
                <a:lnTo>
                  <a:pt x="24493" y="1877786"/>
                </a:lnTo>
                <a:cubicBezTo>
                  <a:pt x="7303" y="1929354"/>
                  <a:pt x="25376" y="1926772"/>
                  <a:pt x="0" y="1926772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3698307" y="1951233"/>
            <a:ext cx="922679" cy="1885981"/>
          </a:xfrm>
          <a:custGeom>
            <a:avLst/>
            <a:gdLst>
              <a:gd name="connsiteX0" fmla="*/ 922679 w 922679"/>
              <a:gd name="connsiteY0" fmla="*/ 1885981 h 1885981"/>
              <a:gd name="connsiteX1" fmla="*/ 881857 w 922679"/>
              <a:gd name="connsiteY1" fmla="*/ 1869653 h 1885981"/>
              <a:gd name="connsiteX2" fmla="*/ 832872 w 922679"/>
              <a:gd name="connsiteY2" fmla="*/ 1836996 h 1885981"/>
              <a:gd name="connsiteX3" fmla="*/ 734900 w 922679"/>
              <a:gd name="connsiteY3" fmla="*/ 1804338 h 1885981"/>
              <a:gd name="connsiteX4" fmla="*/ 710407 w 922679"/>
              <a:gd name="connsiteY4" fmla="*/ 1796174 h 1885981"/>
              <a:gd name="connsiteX5" fmla="*/ 685914 w 922679"/>
              <a:gd name="connsiteY5" fmla="*/ 1779846 h 1885981"/>
              <a:gd name="connsiteX6" fmla="*/ 661422 w 922679"/>
              <a:gd name="connsiteY6" fmla="*/ 1771681 h 1885981"/>
              <a:gd name="connsiteX7" fmla="*/ 612436 w 922679"/>
              <a:gd name="connsiteY7" fmla="*/ 1739024 h 1885981"/>
              <a:gd name="connsiteX8" fmla="*/ 563450 w 922679"/>
              <a:gd name="connsiteY8" fmla="*/ 1722696 h 1885981"/>
              <a:gd name="connsiteX9" fmla="*/ 538957 w 922679"/>
              <a:gd name="connsiteY9" fmla="*/ 1706367 h 1885981"/>
              <a:gd name="connsiteX10" fmla="*/ 514464 w 922679"/>
              <a:gd name="connsiteY10" fmla="*/ 1698203 h 1885981"/>
              <a:gd name="connsiteX11" fmla="*/ 481807 w 922679"/>
              <a:gd name="connsiteY11" fmla="*/ 1649217 h 1885981"/>
              <a:gd name="connsiteX12" fmla="*/ 432822 w 922679"/>
              <a:gd name="connsiteY12" fmla="*/ 1616560 h 1885981"/>
              <a:gd name="connsiteX13" fmla="*/ 416493 w 922679"/>
              <a:gd name="connsiteY13" fmla="*/ 1592067 h 1885981"/>
              <a:gd name="connsiteX14" fmla="*/ 392000 w 922679"/>
              <a:gd name="connsiteY14" fmla="*/ 1583903 h 1885981"/>
              <a:gd name="connsiteX15" fmla="*/ 367507 w 922679"/>
              <a:gd name="connsiteY15" fmla="*/ 1567574 h 1885981"/>
              <a:gd name="connsiteX16" fmla="*/ 326686 w 922679"/>
              <a:gd name="connsiteY16" fmla="*/ 1518588 h 1885981"/>
              <a:gd name="connsiteX17" fmla="*/ 294029 w 922679"/>
              <a:gd name="connsiteY17" fmla="*/ 1469603 h 1885981"/>
              <a:gd name="connsiteX18" fmla="*/ 277700 w 922679"/>
              <a:gd name="connsiteY18" fmla="*/ 1445110 h 1885981"/>
              <a:gd name="connsiteX19" fmla="*/ 261372 w 922679"/>
              <a:gd name="connsiteY19" fmla="*/ 1420617 h 1885981"/>
              <a:gd name="connsiteX20" fmla="*/ 236879 w 922679"/>
              <a:gd name="connsiteY20" fmla="*/ 1404288 h 1885981"/>
              <a:gd name="connsiteX21" fmla="*/ 220550 w 922679"/>
              <a:gd name="connsiteY21" fmla="*/ 1379796 h 1885981"/>
              <a:gd name="connsiteX22" fmla="*/ 196057 w 922679"/>
              <a:gd name="connsiteY22" fmla="*/ 1355303 h 1885981"/>
              <a:gd name="connsiteX23" fmla="*/ 187893 w 922679"/>
              <a:gd name="connsiteY23" fmla="*/ 1330810 h 1885981"/>
              <a:gd name="connsiteX24" fmla="*/ 171564 w 922679"/>
              <a:gd name="connsiteY24" fmla="*/ 1273660 h 1885981"/>
              <a:gd name="connsiteX25" fmla="*/ 130743 w 922679"/>
              <a:gd name="connsiteY25" fmla="*/ 1232838 h 1885981"/>
              <a:gd name="connsiteX26" fmla="*/ 98086 w 922679"/>
              <a:gd name="connsiteY26" fmla="*/ 1183853 h 1885981"/>
              <a:gd name="connsiteX27" fmla="*/ 81757 w 922679"/>
              <a:gd name="connsiteY27" fmla="*/ 1134867 h 1885981"/>
              <a:gd name="connsiteX28" fmla="*/ 65429 w 922679"/>
              <a:gd name="connsiteY28" fmla="*/ 1061388 h 1885981"/>
              <a:gd name="connsiteX29" fmla="*/ 57264 w 922679"/>
              <a:gd name="connsiteY29" fmla="*/ 979746 h 1885981"/>
              <a:gd name="connsiteX30" fmla="*/ 32772 w 922679"/>
              <a:gd name="connsiteY30" fmla="*/ 947088 h 1885981"/>
              <a:gd name="connsiteX31" fmla="*/ 16443 w 922679"/>
              <a:gd name="connsiteY31" fmla="*/ 922596 h 1885981"/>
              <a:gd name="connsiteX32" fmla="*/ 114 w 922679"/>
              <a:gd name="connsiteY32" fmla="*/ 873610 h 1885981"/>
              <a:gd name="connsiteX33" fmla="*/ 16443 w 922679"/>
              <a:gd name="connsiteY33" fmla="*/ 742981 h 1885981"/>
              <a:gd name="connsiteX34" fmla="*/ 24607 w 922679"/>
              <a:gd name="connsiteY34" fmla="*/ 718488 h 1885981"/>
              <a:gd name="connsiteX35" fmla="*/ 40936 w 922679"/>
              <a:gd name="connsiteY35" fmla="*/ 693996 h 1885981"/>
              <a:gd name="connsiteX36" fmla="*/ 57264 w 922679"/>
              <a:gd name="connsiteY36" fmla="*/ 579696 h 1885981"/>
              <a:gd name="connsiteX37" fmla="*/ 73593 w 922679"/>
              <a:gd name="connsiteY37" fmla="*/ 530710 h 1885981"/>
              <a:gd name="connsiteX38" fmla="*/ 81757 w 922679"/>
              <a:gd name="connsiteY38" fmla="*/ 432738 h 1885981"/>
              <a:gd name="connsiteX39" fmla="*/ 106250 w 922679"/>
              <a:gd name="connsiteY39" fmla="*/ 383753 h 1885981"/>
              <a:gd name="connsiteX40" fmla="*/ 130743 w 922679"/>
              <a:gd name="connsiteY40" fmla="*/ 334767 h 1885981"/>
              <a:gd name="connsiteX41" fmla="*/ 179729 w 922679"/>
              <a:gd name="connsiteY41" fmla="*/ 236796 h 1885981"/>
              <a:gd name="connsiteX42" fmla="*/ 196057 w 922679"/>
              <a:gd name="connsiteY42" fmla="*/ 212303 h 1885981"/>
              <a:gd name="connsiteX43" fmla="*/ 212386 w 922679"/>
              <a:gd name="connsiteY43" fmla="*/ 187810 h 1885981"/>
              <a:gd name="connsiteX44" fmla="*/ 253207 w 922679"/>
              <a:gd name="connsiteY44" fmla="*/ 114331 h 1885981"/>
              <a:gd name="connsiteX45" fmla="*/ 269536 w 922679"/>
              <a:gd name="connsiteY45" fmla="*/ 89838 h 1885981"/>
              <a:gd name="connsiteX46" fmla="*/ 294029 w 922679"/>
              <a:gd name="connsiteY46" fmla="*/ 65346 h 1885981"/>
              <a:gd name="connsiteX47" fmla="*/ 310357 w 922679"/>
              <a:gd name="connsiteY47" fmla="*/ 40853 h 1885981"/>
              <a:gd name="connsiteX48" fmla="*/ 334850 w 922679"/>
              <a:gd name="connsiteY48" fmla="*/ 24524 h 1885981"/>
              <a:gd name="connsiteX49" fmla="*/ 367507 w 922679"/>
              <a:gd name="connsiteY49" fmla="*/ 31 h 188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22679" h="1885981">
                <a:moveTo>
                  <a:pt x="922679" y="1885981"/>
                </a:moveTo>
                <a:cubicBezTo>
                  <a:pt x="909072" y="1880538"/>
                  <a:pt x="894723" y="1876671"/>
                  <a:pt x="881857" y="1869653"/>
                </a:cubicBezTo>
                <a:cubicBezTo>
                  <a:pt x="864629" y="1860256"/>
                  <a:pt x="851489" y="1843202"/>
                  <a:pt x="832872" y="1836996"/>
                </a:cubicBezTo>
                <a:lnTo>
                  <a:pt x="734900" y="1804338"/>
                </a:lnTo>
                <a:cubicBezTo>
                  <a:pt x="726736" y="1801617"/>
                  <a:pt x="717568" y="1800948"/>
                  <a:pt x="710407" y="1796174"/>
                </a:cubicBezTo>
                <a:cubicBezTo>
                  <a:pt x="702243" y="1790731"/>
                  <a:pt x="694690" y="1784234"/>
                  <a:pt x="685914" y="1779846"/>
                </a:cubicBezTo>
                <a:cubicBezTo>
                  <a:pt x="678217" y="1775997"/>
                  <a:pt x="668945" y="1775860"/>
                  <a:pt x="661422" y="1771681"/>
                </a:cubicBezTo>
                <a:cubicBezTo>
                  <a:pt x="644267" y="1762150"/>
                  <a:pt x="631054" y="1745230"/>
                  <a:pt x="612436" y="1739024"/>
                </a:cubicBezTo>
                <a:lnTo>
                  <a:pt x="563450" y="1722696"/>
                </a:lnTo>
                <a:cubicBezTo>
                  <a:pt x="555286" y="1717253"/>
                  <a:pt x="547733" y="1710755"/>
                  <a:pt x="538957" y="1706367"/>
                </a:cubicBezTo>
                <a:cubicBezTo>
                  <a:pt x="531260" y="1702518"/>
                  <a:pt x="520549" y="1704288"/>
                  <a:pt x="514464" y="1698203"/>
                </a:cubicBezTo>
                <a:cubicBezTo>
                  <a:pt x="500587" y="1684326"/>
                  <a:pt x="498136" y="1660103"/>
                  <a:pt x="481807" y="1649217"/>
                </a:cubicBezTo>
                <a:lnTo>
                  <a:pt x="432822" y="1616560"/>
                </a:lnTo>
                <a:cubicBezTo>
                  <a:pt x="427379" y="1608396"/>
                  <a:pt x="424155" y="1598197"/>
                  <a:pt x="416493" y="1592067"/>
                </a:cubicBezTo>
                <a:cubicBezTo>
                  <a:pt x="409773" y="1586691"/>
                  <a:pt x="399697" y="1587752"/>
                  <a:pt x="392000" y="1583903"/>
                </a:cubicBezTo>
                <a:cubicBezTo>
                  <a:pt x="383224" y="1579515"/>
                  <a:pt x="375671" y="1573017"/>
                  <a:pt x="367507" y="1567574"/>
                </a:cubicBezTo>
                <a:cubicBezTo>
                  <a:pt x="309173" y="1480069"/>
                  <a:pt x="400010" y="1612861"/>
                  <a:pt x="326686" y="1518588"/>
                </a:cubicBezTo>
                <a:cubicBezTo>
                  <a:pt x="314638" y="1503098"/>
                  <a:pt x="304915" y="1485931"/>
                  <a:pt x="294029" y="1469603"/>
                </a:cubicBezTo>
                <a:lnTo>
                  <a:pt x="277700" y="1445110"/>
                </a:lnTo>
                <a:cubicBezTo>
                  <a:pt x="272257" y="1436946"/>
                  <a:pt x="269536" y="1426060"/>
                  <a:pt x="261372" y="1420617"/>
                </a:cubicBezTo>
                <a:lnTo>
                  <a:pt x="236879" y="1404288"/>
                </a:lnTo>
                <a:cubicBezTo>
                  <a:pt x="231436" y="1396124"/>
                  <a:pt x="226832" y="1387334"/>
                  <a:pt x="220550" y="1379796"/>
                </a:cubicBezTo>
                <a:cubicBezTo>
                  <a:pt x="213158" y="1370926"/>
                  <a:pt x="202462" y="1364910"/>
                  <a:pt x="196057" y="1355303"/>
                </a:cubicBezTo>
                <a:cubicBezTo>
                  <a:pt x="191283" y="1348142"/>
                  <a:pt x="190257" y="1339085"/>
                  <a:pt x="187893" y="1330810"/>
                </a:cubicBezTo>
                <a:cubicBezTo>
                  <a:pt x="184403" y="1318595"/>
                  <a:pt x="178092" y="1286715"/>
                  <a:pt x="171564" y="1273660"/>
                </a:cubicBezTo>
                <a:cubicBezTo>
                  <a:pt x="157956" y="1246445"/>
                  <a:pt x="155237" y="1249168"/>
                  <a:pt x="130743" y="1232838"/>
                </a:cubicBezTo>
                <a:cubicBezTo>
                  <a:pt x="119857" y="1216510"/>
                  <a:pt x="104292" y="1202470"/>
                  <a:pt x="98086" y="1183853"/>
                </a:cubicBezTo>
                <a:cubicBezTo>
                  <a:pt x="92643" y="1167524"/>
                  <a:pt x="85931" y="1151565"/>
                  <a:pt x="81757" y="1134867"/>
                </a:cubicBezTo>
                <a:cubicBezTo>
                  <a:pt x="76213" y="1112691"/>
                  <a:pt x="68391" y="1083602"/>
                  <a:pt x="65429" y="1061388"/>
                </a:cubicBezTo>
                <a:cubicBezTo>
                  <a:pt x="61814" y="1034278"/>
                  <a:pt x="64778" y="1006043"/>
                  <a:pt x="57264" y="979746"/>
                </a:cubicBezTo>
                <a:cubicBezTo>
                  <a:pt x="53526" y="966662"/>
                  <a:pt x="40681" y="958161"/>
                  <a:pt x="32772" y="947088"/>
                </a:cubicBezTo>
                <a:cubicBezTo>
                  <a:pt x="27069" y="939104"/>
                  <a:pt x="21886" y="930760"/>
                  <a:pt x="16443" y="922596"/>
                </a:cubicBezTo>
                <a:cubicBezTo>
                  <a:pt x="11000" y="906267"/>
                  <a:pt x="-1315" y="890762"/>
                  <a:pt x="114" y="873610"/>
                </a:cubicBezTo>
                <a:cubicBezTo>
                  <a:pt x="6443" y="797673"/>
                  <a:pt x="1279" y="796057"/>
                  <a:pt x="16443" y="742981"/>
                </a:cubicBezTo>
                <a:cubicBezTo>
                  <a:pt x="18807" y="734706"/>
                  <a:pt x="20758" y="726185"/>
                  <a:pt x="24607" y="718488"/>
                </a:cubicBezTo>
                <a:cubicBezTo>
                  <a:pt x="28995" y="709712"/>
                  <a:pt x="35493" y="702160"/>
                  <a:pt x="40936" y="693996"/>
                </a:cubicBezTo>
                <a:cubicBezTo>
                  <a:pt x="63727" y="625621"/>
                  <a:pt x="30432" y="731741"/>
                  <a:pt x="57264" y="579696"/>
                </a:cubicBezTo>
                <a:cubicBezTo>
                  <a:pt x="60255" y="562746"/>
                  <a:pt x="73593" y="530710"/>
                  <a:pt x="73593" y="530710"/>
                </a:cubicBezTo>
                <a:cubicBezTo>
                  <a:pt x="76314" y="498053"/>
                  <a:pt x="77426" y="465221"/>
                  <a:pt x="81757" y="432738"/>
                </a:cubicBezTo>
                <a:cubicBezTo>
                  <a:pt x="85488" y="404760"/>
                  <a:pt x="93743" y="408768"/>
                  <a:pt x="106250" y="383753"/>
                </a:cubicBezTo>
                <a:cubicBezTo>
                  <a:pt x="140046" y="316158"/>
                  <a:pt x="83952" y="404952"/>
                  <a:pt x="130743" y="334767"/>
                </a:cubicBezTo>
                <a:cubicBezTo>
                  <a:pt x="153278" y="267162"/>
                  <a:pt x="137524" y="300104"/>
                  <a:pt x="179729" y="236796"/>
                </a:cubicBezTo>
                <a:lnTo>
                  <a:pt x="196057" y="212303"/>
                </a:lnTo>
                <a:lnTo>
                  <a:pt x="212386" y="187810"/>
                </a:lnTo>
                <a:cubicBezTo>
                  <a:pt x="226755" y="144700"/>
                  <a:pt x="215777" y="170476"/>
                  <a:pt x="253207" y="114331"/>
                </a:cubicBezTo>
                <a:cubicBezTo>
                  <a:pt x="258650" y="106167"/>
                  <a:pt x="262597" y="96776"/>
                  <a:pt x="269536" y="89838"/>
                </a:cubicBezTo>
                <a:cubicBezTo>
                  <a:pt x="277700" y="81674"/>
                  <a:pt x="286637" y="74216"/>
                  <a:pt x="294029" y="65346"/>
                </a:cubicBezTo>
                <a:cubicBezTo>
                  <a:pt x="300311" y="57808"/>
                  <a:pt x="303419" y="47791"/>
                  <a:pt x="310357" y="40853"/>
                </a:cubicBezTo>
                <a:cubicBezTo>
                  <a:pt x="317295" y="33915"/>
                  <a:pt x="327312" y="30806"/>
                  <a:pt x="334850" y="24524"/>
                </a:cubicBezTo>
                <a:cubicBezTo>
                  <a:pt x="366550" y="-1893"/>
                  <a:pt x="346552" y="31"/>
                  <a:pt x="367507" y="31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66800" y="545068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Do people compare </a:t>
            </a:r>
            <a:r>
              <a:rPr lang="en-US" b="1" dirty="0">
                <a:latin typeface="Calibri" panose="020F0502020204030204" pitchFamily="34" charset="0"/>
              </a:rPr>
              <a:t>Audi</a:t>
            </a:r>
            <a:r>
              <a:rPr lang="en-US" dirty="0">
                <a:latin typeface="Calibri" panose="020F0502020204030204" pitchFamily="34" charset="0"/>
              </a:rPr>
              <a:t> &amp; </a:t>
            </a:r>
            <a:r>
              <a:rPr lang="en-US" b="1" dirty="0">
                <a:latin typeface="Calibri" panose="020F0502020204030204" pitchFamily="34" charset="0"/>
              </a:rPr>
              <a:t>BMW</a:t>
            </a:r>
            <a:r>
              <a:rPr lang="en-US" dirty="0">
                <a:latin typeface="Calibri" panose="020F0502020204030204" pitchFamily="34" charset="0"/>
              </a:rPr>
              <a:t> when they discuss </a:t>
            </a:r>
            <a:r>
              <a:rPr lang="en-US" b="1" dirty="0">
                <a:latin typeface="Calibri" panose="020F0502020204030204" pitchFamily="34" charset="0"/>
              </a:rPr>
              <a:t>performance</a:t>
            </a:r>
            <a:r>
              <a:rPr lang="en-US" dirty="0">
                <a:latin typeface="Calibri" panose="020F0502020204030204" pitchFamily="34" charset="0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DAE3A-3BD6-4D49-B927-C21851FDF556}"/>
              </a:ext>
            </a:extLst>
          </p:cNvPr>
          <p:cNvSpPr txBox="1"/>
          <p:nvPr/>
        </p:nvSpPr>
        <p:spPr>
          <a:xfrm>
            <a:off x="6377759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337000380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7" grpId="0" animBg="1"/>
      <p:bldP spid="19" grpId="0" animBg="1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Lift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11662"/>
          </a:xfrm>
        </p:spPr>
        <p:txBody>
          <a:bodyPr/>
          <a:lstStyle/>
          <a:p>
            <a:r>
              <a:rPr lang="en-US" sz="2400" i="1" dirty="0">
                <a:latin typeface="Calibri" panose="020F0502020204030204" pitchFamily="34" charset="0"/>
              </a:rPr>
              <a:t>Lift</a:t>
            </a:r>
            <a:r>
              <a:rPr lang="en-US" sz="2400" dirty="0">
                <a:latin typeface="Calibri" panose="020F0502020204030204" pitchFamily="34" charset="0"/>
              </a:rPr>
              <a:t>(</a:t>
            </a:r>
            <a:r>
              <a:rPr lang="en-US" sz="2400" i="1" dirty="0" err="1">
                <a:latin typeface="Calibri" panose="020F0502020204030204" pitchFamily="34" charset="0"/>
              </a:rPr>
              <a:t>x,y</a:t>
            </a:r>
            <a:r>
              <a:rPr lang="en-US" sz="2400" dirty="0" err="1">
                <a:latin typeface="Calibri" panose="020F0502020204030204" pitchFamily="34" charset="0"/>
              </a:rPr>
              <a:t>|</a:t>
            </a:r>
            <a:r>
              <a:rPr lang="en-US" sz="2400" i="1" dirty="0" err="1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 = </a:t>
            </a:r>
            <a:r>
              <a:rPr lang="en-US" sz="2400" i="1" dirty="0">
                <a:latin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</a:rPr>
              <a:t>(</a:t>
            </a:r>
            <a:r>
              <a:rPr lang="en-US" sz="2400" i="1" dirty="0">
                <a:latin typeface="Calibri" panose="020F0502020204030204" pitchFamily="34" charset="0"/>
              </a:rPr>
              <a:t>x,y</a:t>
            </a:r>
            <a:r>
              <a:rPr lang="en-US" sz="2400" dirty="0">
                <a:latin typeface="Calibri" panose="020F0502020204030204" pitchFamily="34" charset="0"/>
              </a:rPr>
              <a:t>|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)/[</a:t>
            </a:r>
            <a:r>
              <a:rPr lang="en-US" sz="2400" i="1" dirty="0">
                <a:latin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</a:rPr>
              <a:t>(</a:t>
            </a:r>
            <a:r>
              <a:rPr lang="en-US" sz="2400" i="1" dirty="0">
                <a:latin typeface="Calibri" panose="020F0502020204030204" pitchFamily="34" charset="0"/>
              </a:rPr>
              <a:t>x</a:t>
            </a:r>
            <a:r>
              <a:rPr lang="en-US" sz="2400" dirty="0">
                <a:latin typeface="Calibri" panose="020F0502020204030204" pitchFamily="34" charset="0"/>
              </a:rPr>
              <a:t>|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)*</a:t>
            </a:r>
            <a:r>
              <a:rPr lang="en-US" sz="2400" i="1" dirty="0">
                <a:latin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</a:rPr>
              <a:t>(</a:t>
            </a:r>
            <a:r>
              <a:rPr lang="en-US" sz="2400" i="1" dirty="0">
                <a:latin typeface="Calibri" panose="020F0502020204030204" pitchFamily="34" charset="0"/>
              </a:rPr>
              <a:t>y</a:t>
            </a:r>
            <a:r>
              <a:rPr lang="en-US" sz="2400" dirty="0">
                <a:latin typeface="Calibri" panose="020F0502020204030204" pitchFamily="34" charset="0"/>
              </a:rPr>
              <a:t>|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)]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</a:rPr>
              <a:t>= [#(</a:t>
            </a:r>
            <a:r>
              <a:rPr lang="en-US" sz="2400" i="1" dirty="0">
                <a:latin typeface="Calibri" panose="020F0502020204030204" pitchFamily="34" charset="0"/>
              </a:rPr>
              <a:t>x,y,z</a:t>
            </a:r>
            <a:r>
              <a:rPr lang="en-US" sz="2400" dirty="0">
                <a:latin typeface="Calibri" panose="020F0502020204030204" pitchFamily="34" charset="0"/>
              </a:rPr>
              <a:t>)/#(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)] / [{#(</a:t>
            </a:r>
            <a:r>
              <a:rPr lang="en-US" sz="2400" i="1" dirty="0">
                <a:latin typeface="Calibri" panose="020F0502020204030204" pitchFamily="34" charset="0"/>
              </a:rPr>
              <a:t>x,z</a:t>
            </a:r>
            <a:r>
              <a:rPr lang="en-US" sz="2400" dirty="0">
                <a:latin typeface="Calibri" panose="020F0502020204030204" pitchFamily="34" charset="0"/>
              </a:rPr>
              <a:t>)/#(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)}*{#(</a:t>
            </a:r>
            <a:r>
              <a:rPr lang="en-US" sz="2400" i="1" dirty="0">
                <a:latin typeface="Calibri" panose="020F0502020204030204" pitchFamily="34" charset="0"/>
              </a:rPr>
              <a:t>y,z</a:t>
            </a:r>
            <a:r>
              <a:rPr lang="en-US" sz="2400" dirty="0">
                <a:latin typeface="Calibri" panose="020F0502020204030204" pitchFamily="34" charset="0"/>
              </a:rPr>
              <a:t>)/#(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)}]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</a:rPr>
              <a:t>= [#(</a:t>
            </a:r>
            <a:r>
              <a:rPr lang="en-US" sz="2400" i="1" dirty="0">
                <a:latin typeface="Calibri" panose="020F0502020204030204" pitchFamily="34" charset="0"/>
              </a:rPr>
              <a:t>x,y,z</a:t>
            </a:r>
            <a:r>
              <a:rPr lang="en-US" sz="2400" dirty="0">
                <a:latin typeface="Calibri" panose="020F0502020204030204" pitchFamily="34" charset="0"/>
              </a:rPr>
              <a:t>)*#(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)] / [#(</a:t>
            </a:r>
            <a:r>
              <a:rPr lang="en-US" sz="2400" i="1" dirty="0">
                <a:latin typeface="Calibri" panose="020F0502020204030204" pitchFamily="34" charset="0"/>
              </a:rPr>
              <a:t>x,z</a:t>
            </a:r>
            <a:r>
              <a:rPr lang="en-US" sz="2400" dirty="0">
                <a:latin typeface="Calibri" panose="020F0502020204030204" pitchFamily="34" charset="0"/>
              </a:rPr>
              <a:t>)*#(</a:t>
            </a:r>
            <a:r>
              <a:rPr lang="en-US" sz="2400" i="1" dirty="0">
                <a:latin typeface="Calibri" panose="020F0502020204030204" pitchFamily="34" charset="0"/>
              </a:rPr>
              <a:t>y,z</a:t>
            </a:r>
            <a:r>
              <a:rPr lang="en-US" sz="2400" dirty="0">
                <a:latin typeface="Calibri" panose="020F0502020204030204" pitchFamily="34" charset="0"/>
              </a:rPr>
              <a:t>)]</a:t>
            </a:r>
          </a:p>
          <a:p>
            <a:r>
              <a:rPr lang="en-US" sz="2400" dirty="0">
                <a:latin typeface="Calibri" panose="020F0502020204030204" pitchFamily="34" charset="0"/>
              </a:rPr>
              <a:t>E.g., </a:t>
            </a:r>
            <a:r>
              <a:rPr lang="en-US" sz="2400" i="1" dirty="0">
                <a:latin typeface="Calibri" panose="020F0502020204030204" pitchFamily="34" charset="0"/>
              </a:rPr>
              <a:t>L</a:t>
            </a:r>
            <a:r>
              <a:rPr lang="en-US" sz="2400" dirty="0">
                <a:latin typeface="Calibri" panose="020F0502020204030204" pitchFamily="34" charset="0"/>
              </a:rPr>
              <a:t>(Audi, BMW|performance) =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</a:rPr>
              <a:t>[#(Audi, BMW, performance)*#(performance)] / [#(Audi,performance)*#(BMW,performance)]</a:t>
            </a:r>
          </a:p>
          <a:p>
            <a:r>
              <a:rPr lang="en-US" sz="2000" dirty="0">
                <a:latin typeface="Calibri" panose="020F0502020204030204" pitchFamily="34" charset="0"/>
              </a:rPr>
              <a:t>Perf: 500; Audi &amp; perf: 250; BMW &amp; perf: 300; Audi, BMW &amp; Perf: 200</a:t>
            </a:r>
          </a:p>
          <a:p>
            <a:r>
              <a:rPr lang="en-US" sz="2000" i="1" dirty="0">
                <a:latin typeface="Calibri" panose="020F0502020204030204" pitchFamily="34" charset="0"/>
              </a:rPr>
              <a:t>L</a:t>
            </a:r>
            <a:r>
              <a:rPr lang="en-US" sz="2000" dirty="0">
                <a:latin typeface="Calibri" panose="020F0502020204030204" pitchFamily="34" charset="0"/>
              </a:rPr>
              <a:t>(</a:t>
            </a:r>
            <a:r>
              <a:rPr lang="en-US" sz="2000" i="1" dirty="0">
                <a:latin typeface="Calibri" panose="020F0502020204030204" pitchFamily="34" charset="0"/>
              </a:rPr>
              <a:t>A,B</a:t>
            </a:r>
            <a:r>
              <a:rPr lang="en-US" sz="2000" dirty="0">
                <a:latin typeface="Calibri" panose="020F0502020204030204" pitchFamily="34" charset="0"/>
              </a:rPr>
              <a:t>|</a:t>
            </a:r>
            <a:r>
              <a:rPr lang="en-US" sz="2000" i="1" dirty="0">
                <a:latin typeface="Calibri" panose="020F0502020204030204" pitchFamily="34" charset="0"/>
              </a:rPr>
              <a:t>P</a:t>
            </a:r>
            <a:r>
              <a:rPr lang="en-US" sz="2000" dirty="0">
                <a:latin typeface="Calibri" panose="020F0502020204030204" pitchFamily="34" charset="0"/>
              </a:rPr>
              <a:t>) = (200*500)/(250*300) = 1.33</a:t>
            </a: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6136792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238"/>
            <a:ext cx="7772400" cy="1295400"/>
          </a:xfrm>
        </p:spPr>
        <p:txBody>
          <a:bodyPr/>
          <a:lstStyle/>
          <a:p>
            <a:r>
              <a:rPr lang="en-US" sz="3200" dirty="0"/>
              <a:t>How is Lift Different from Confidence?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4411662"/>
          </a:xfrm>
        </p:spPr>
        <p:txBody>
          <a:bodyPr/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Commonly found in commercial software packages</a:t>
            </a:r>
          </a:p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n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% of people who mentioned word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(e.g., BMW) also mentioned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y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(e.g., Lexus)</a:t>
            </a:r>
          </a:p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Confidence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Lexus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|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BMW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 = #(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Lexus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,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BMW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)/#(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BMW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 = (say) 125 / 300 = .417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Confidence is not symmetric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Also if most people talk about Lexus anyway,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Confidence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Lexus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|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BMW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 will not be a useful metric.  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5DA35-3619-4166-B78A-71AC403337F6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254461348"/>
      </p:ext>
    </p:extLst>
  </p:cSld>
  <p:clrMapOvr>
    <a:masterClrMapping/>
  </p:clrMapOvr>
  <p:transition>
    <p:pull dir="l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1143000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itchFamily="34" charset="0"/>
              </a:rPr>
              <a:t>User generated content (UGC) can reveal new insights about brands, products &amp; events</a:t>
            </a:r>
          </a:p>
          <a:p>
            <a:r>
              <a:rPr lang="en-US" sz="2800" dirty="0">
                <a:latin typeface="Calibri" pitchFamily="34" charset="0"/>
              </a:rPr>
              <a:t>The idea</a:t>
            </a:r>
          </a:p>
          <a:p>
            <a:pPr lvl="1"/>
            <a:r>
              <a:rPr lang="en-US" sz="2400" dirty="0">
                <a:latin typeface="Calibri" pitchFamily="34" charset="0"/>
              </a:rPr>
              <a:t>Find out what people are talking about</a:t>
            </a:r>
          </a:p>
          <a:p>
            <a:pPr lvl="1"/>
            <a:r>
              <a:rPr lang="en-US" sz="2400" dirty="0">
                <a:latin typeface="Calibri" pitchFamily="34" charset="0"/>
              </a:rPr>
              <a:t>Find key entities (e.g., brands, products, etc.) &amp; attributes (e.g., service, price, etc.)</a:t>
            </a:r>
          </a:p>
          <a:p>
            <a:pPr lvl="1"/>
            <a:r>
              <a:rPr lang="en-US" sz="2400" dirty="0">
                <a:latin typeface="Calibri" pitchFamily="34" charset="0"/>
              </a:rPr>
              <a:t>Find associations between words</a:t>
            </a:r>
          </a:p>
          <a:p>
            <a:pPr lvl="1"/>
            <a:r>
              <a:rPr lang="en-US" sz="2400" dirty="0">
                <a:latin typeface="Calibri" pitchFamily="34" charset="0"/>
              </a:rPr>
              <a:t>Visualize, correlate with business outcomes (e.g., switching) </a:t>
            </a:r>
          </a:p>
          <a:p>
            <a:pPr marL="344487" lvl="1" indent="0">
              <a:buNone/>
            </a:pPr>
            <a:r>
              <a:rPr lang="en-US" sz="2400" dirty="0">
                <a:latin typeface="Calibri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CFCD8-1EEC-40FD-98FD-2A646A34186D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27182367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-609600"/>
            <a:ext cx="7543800" cy="1295400"/>
          </a:xfrm>
        </p:spPr>
        <p:txBody>
          <a:bodyPr/>
          <a:lstStyle/>
          <a:p>
            <a:r>
              <a:rPr lang="en-US" dirty="0"/>
              <a:t>Co-occurrence of Terms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762000"/>
            <a:ext cx="7696200" cy="22860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itchFamily="34" charset="0"/>
              </a:rPr>
              <a:t>Do terms or words appear together in messages by chance or due to real association? </a:t>
            </a:r>
          </a:p>
          <a:p>
            <a:pPr lvl="1"/>
            <a:r>
              <a:rPr lang="en-US" sz="2000" dirty="0">
                <a:latin typeface="Calibri" pitchFamily="34" charset="0"/>
              </a:rPr>
              <a:t>E.g., is Volvo more likely to mentioned in conjunction with safety related words than Toyota?</a:t>
            </a:r>
          </a:p>
          <a:p>
            <a:pPr lvl="1"/>
            <a:r>
              <a:rPr lang="en-US" sz="2000" dirty="0">
                <a:latin typeface="Calibri" pitchFamily="34" charset="0"/>
              </a:rPr>
              <a:t>Is Honda more likely to be associated with reliability than, say, Jaguar?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1992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97363" y="3773602"/>
                <a:ext cx="5702779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𝑜𝑐𝑖𝑎𝑡𝑖𝑜𝑛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𝐿𝑖𝑓𝑡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63" y="3773602"/>
                <a:ext cx="5702779" cy="874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36727" y="4724400"/>
                <a:ext cx="78408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probability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both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sz="2000" i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appearing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message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27" y="4724400"/>
                <a:ext cx="7840800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9600" y="5029200"/>
                <a:ext cx="65451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probability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appearing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message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29200"/>
                <a:ext cx="6545190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9600" y="5334000"/>
                <a:ext cx="65667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probability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appearing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message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334000"/>
                <a:ext cx="6566733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85800" y="2971800"/>
                <a:ext cx="6082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represent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two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words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phrases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971800"/>
                <a:ext cx="6082178" cy="461665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85800" y="3424535"/>
                <a:ext cx="4056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.,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𝑉𝑜𝑙𝑣𝑜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𝑠𝑎𝑓𝑒𝑡𝑦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424535"/>
                <a:ext cx="4056880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175391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  <p:bldP spid="3" grpId="0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Lift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2166937"/>
          </a:xfrm>
        </p:spPr>
        <p:txBody>
          <a:bodyPr/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can be = 1, &gt; 1 or &lt; 1</a:t>
            </a:r>
          </a:p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What does it mean when </a:t>
            </a:r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A,B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 = 1?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2590800"/>
            <a:ext cx="8229600" cy="147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What about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 Lift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 (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A,B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) &gt; 1?</a:t>
            </a:r>
          </a:p>
          <a:p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What is the significance of the word 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Lift 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in this context?</a:t>
            </a:r>
          </a:p>
          <a:p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What about 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A,B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) &lt; 1?</a:t>
            </a:r>
          </a:p>
          <a:p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From a practical standpoint we don’t distinguish between 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A,B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) = 1 or &lt; 1 </a:t>
            </a:r>
          </a:p>
          <a:p>
            <a:pPr marL="0" indent="0">
              <a:buNone/>
            </a:pPr>
            <a:endParaRPr lang="en-US" sz="2400" kern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kern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Wingdings" pitchFamily="2" charset="2"/>
              <a:buNone/>
            </a:pPr>
            <a:endParaRPr lang="en-US" kern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7788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609600"/>
            <a:ext cx="7543800" cy="1295400"/>
          </a:xfrm>
        </p:spPr>
        <p:txBody>
          <a:bodyPr/>
          <a:lstStyle/>
          <a:p>
            <a:r>
              <a:rPr lang="en-US" sz="3200" dirty="0"/>
              <a:t>An Frequentist Interpretation of Lift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400" y="2622304"/>
                <a:ext cx="8458200" cy="806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622304"/>
                <a:ext cx="8458200" cy="8066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43000" y="3575379"/>
                <a:ext cx="6188553" cy="13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𝐿𝑖𝑓𝑡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#(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#(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#(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∗#(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)∗#(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75379"/>
                <a:ext cx="6188553" cy="13776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52400" y="914400"/>
                <a:ext cx="8382000" cy="1585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𝐿𝑒𝑡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#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𝑛𝑢𝑚𝑏𝑒𝑟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𝑚𝑒𝑠𝑠𝑎𝑔𝑒𝑠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𝑐𝑜𝑛𝑡𝑎𝑖𝑛𝑖𝑛𝑔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𝑏𝑜𝑡h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&amp;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#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𝑛𝑢𝑚𝑏𝑒𝑟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𝑚𝑒𝑠𝑠𝑎𝑔𝑒𝑠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𝑐𝑜𝑛𝑡𝑎𝑖𝑛𝑖𝑛𝑔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#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𝑛𝑢𝑚𝑏𝑒𝑟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𝑚𝑒𝑠𝑠𝑎𝑔𝑒𝑠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𝑐𝑜𝑛𝑡𝑎𝑖𝑛𝑖𝑛𝑔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914400"/>
                <a:ext cx="8382000" cy="1585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D0094E1-FE62-4BE3-B47D-5A427EBFDB81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65989329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685800"/>
            <a:ext cx="7543800" cy="1295400"/>
          </a:xfrm>
        </p:spPr>
        <p:txBody>
          <a:bodyPr/>
          <a:lstStyle/>
          <a:p>
            <a:r>
              <a:rPr lang="en-US" sz="3600" dirty="0"/>
              <a:t>Which Associations are Strong?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637951"/>
            <a:ext cx="1687735" cy="2562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81" y="653714"/>
            <a:ext cx="1204419" cy="2775286"/>
          </a:xfrm>
          <a:prstGeom prst="rect">
            <a:avLst/>
          </a:prstGeom>
        </p:spPr>
      </p:pic>
      <p:pic>
        <p:nvPicPr>
          <p:cNvPr id="1036" name="Picture 12" descr="email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620" y="2438401"/>
            <a:ext cx="840580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clipart terroris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1242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lipart job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29000"/>
            <a:ext cx="1708150" cy="127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2286000"/>
            <a:ext cx="1676400" cy="1083527"/>
          </a:xfrm>
          <a:prstGeom prst="rect">
            <a:avLst/>
          </a:prstGeom>
        </p:spPr>
      </p:pic>
      <p:pic>
        <p:nvPicPr>
          <p:cNvPr id="1042" name="Picture 18" descr="Benghazi Highway Road Sig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590918"/>
            <a:ext cx="1470025" cy="90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clipart corrupti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01" y="1219200"/>
            <a:ext cx="1384599" cy="103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clipart racism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69" y="533400"/>
            <a:ext cx="901031" cy="132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lipart women empowermen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509" y="762000"/>
            <a:ext cx="141849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143000" y="1295400"/>
            <a:ext cx="990600" cy="228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532128" y="1456164"/>
            <a:ext cx="849372" cy="29643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34200" y="2438400"/>
            <a:ext cx="1219200" cy="304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21487" y="2749214"/>
            <a:ext cx="646113" cy="75598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934200" y="1981200"/>
            <a:ext cx="381000" cy="762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828800" y="2438400"/>
            <a:ext cx="527050" cy="45720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603799" y="3043242"/>
            <a:ext cx="200917" cy="4619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3581401" y="2514600"/>
            <a:ext cx="800099" cy="107631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66839" y="1524000"/>
            <a:ext cx="616847" cy="38100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800600" y="2514600"/>
            <a:ext cx="1094438" cy="1143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Image result for clipart global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3526"/>
            <a:ext cx="1108074" cy="110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Connector 55"/>
          <p:cNvCxnSpPr/>
          <p:nvPr/>
        </p:nvCxnSpPr>
        <p:spPr>
          <a:xfrm flipH="1">
            <a:off x="6914454" y="1103478"/>
            <a:ext cx="553146" cy="26812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48000" y="2257649"/>
            <a:ext cx="2847038" cy="185715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0" y="266700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8" y="4384674"/>
            <a:ext cx="8224312" cy="24733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F027AF5-25AE-4D57-845A-B072DF6ACF0C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87691142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/>
          <a:lstStyle/>
          <a:p>
            <a:r>
              <a:rPr lang="en-US" sz="3600" dirty="0"/>
              <a:t>An Example from Edmunds.com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04800" y="1219200"/>
          <a:ext cx="8686800" cy="2926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6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7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Toyota Camry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Volvo S40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46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# mentions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34,559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114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# co-mentions with safety</a:t>
                      </a:r>
                      <a:r>
                        <a:rPr lang="en-US" sz="24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related words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Lift of make/model &amp;</a:t>
                      </a:r>
                      <a:r>
                        <a:rPr lang="en-US" sz="24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safety related words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4152" y="4343400"/>
            <a:ext cx="75747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Total # messages: 868,174 (assume one make/model 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appears only once in a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Safety related messages: 4534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5791200"/>
            <a:ext cx="8766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What are the values of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Volvo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safety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 and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Toyota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safety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72731995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5800"/>
            <a:ext cx="7543800" cy="1295400"/>
          </a:xfrm>
        </p:spPr>
        <p:txBody>
          <a:bodyPr/>
          <a:lstStyle/>
          <a:p>
            <a:r>
              <a:rPr lang="en-US" dirty="0"/>
              <a:t>What Does This Ad Say?</a:t>
            </a:r>
          </a:p>
        </p:txBody>
      </p:sp>
      <p:pic>
        <p:nvPicPr>
          <p:cNvPr id="1026" name="Picture 2" descr="bmw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"/>
            <a:ext cx="9220200" cy="55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881D22-0489-4826-B3C3-5D6217125C8E}"/>
              </a:ext>
            </a:extLst>
          </p:cNvPr>
          <p:cNvSpPr txBox="1"/>
          <p:nvPr/>
        </p:nvSpPr>
        <p:spPr>
          <a:xfrm>
            <a:off x="1438156" y="6260068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car enthusiasts and customers feel the same way?</a:t>
            </a:r>
          </a:p>
        </p:txBody>
      </p:sp>
    </p:spTree>
    <p:extLst>
      <p:ext uri="{BB962C8B-B14F-4D97-AF65-F5344CB8AC3E}">
        <p14:creationId xmlns:p14="http://schemas.microsoft.com/office/powerpoint/2010/main" val="96795307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89C6-F868-44E0-9864-3CFC47B1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Emphasize </a:t>
            </a:r>
            <a:r>
              <a:rPr lang="en-US" u="sng" dirty="0"/>
              <a:t>Both</a:t>
            </a:r>
            <a:r>
              <a:rPr lang="en-US" dirty="0"/>
              <a:t> Performance &amp; Luxury?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13720-D642-4CAB-8AAA-E51479F4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683344"/>
            <a:ext cx="9372600" cy="349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4637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36420</TotalTime>
  <Words>865</Words>
  <Application>Microsoft Office PowerPoint</Application>
  <PresentationFormat>On-screen Show (4:3)</PresentationFormat>
  <Paragraphs>108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Wingdings</vt:lpstr>
      <vt:lpstr>Network</vt:lpstr>
      <vt:lpstr>Knowledge Discovery &amp; Insights  from User Generated Content    ANALYTICS FOR UNSTRUCTURED DATA  Session 2, 31st August, 2021</vt:lpstr>
      <vt:lpstr>PowerPoint Presentation</vt:lpstr>
      <vt:lpstr>Co-occurrence of Terms</vt:lpstr>
      <vt:lpstr>Interpretation of Lift</vt:lpstr>
      <vt:lpstr>An Frequentist Interpretation of Lift</vt:lpstr>
      <vt:lpstr>Which Associations are Strong?</vt:lpstr>
      <vt:lpstr>An Example from Edmunds.com</vt:lpstr>
      <vt:lpstr>What Does This Ad Say?</vt:lpstr>
      <vt:lpstr>Should we Emphasize Both Performance &amp; Luxury?</vt:lpstr>
      <vt:lpstr>Can We Predict Switching Behavior?</vt:lpstr>
      <vt:lpstr>How to Draw an MDS Plot </vt:lpstr>
      <vt:lpstr>What do the MDS Axes Represent?</vt:lpstr>
      <vt:lpstr>Product Attribute Associations</vt:lpstr>
      <vt:lpstr>Negative Perceptions</vt:lpstr>
      <vt:lpstr>Crowds Vs. Experts</vt:lpstr>
      <vt:lpstr>Beyond Pairwise Association</vt:lpstr>
      <vt:lpstr>Conditional Lift</vt:lpstr>
      <vt:lpstr>How is Lift Different from Confidence?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Information Systems MK. 605, Spring 2005 Slides for March 2, 3, 4, 6 &amp; 7, 2005</dc:title>
  <dc:creator>anitesh</dc:creator>
  <cp:lastModifiedBy>Anitesh Barfua</cp:lastModifiedBy>
  <cp:revision>552</cp:revision>
  <cp:lastPrinted>2014-01-13T15:56:39Z</cp:lastPrinted>
  <dcterms:created xsi:type="dcterms:W3CDTF">2000-10-19T17:22:27Z</dcterms:created>
  <dcterms:modified xsi:type="dcterms:W3CDTF">2021-08-31T01:31:56Z</dcterms:modified>
</cp:coreProperties>
</file>